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4778" r:id="rId2"/>
    <p:sldId id="1010" r:id="rId3"/>
    <p:sldId id="4780" r:id="rId4"/>
    <p:sldId id="4779" r:id="rId5"/>
    <p:sldId id="4781" r:id="rId6"/>
    <p:sldId id="4789" r:id="rId7"/>
    <p:sldId id="4782" r:id="rId8"/>
    <p:sldId id="4787" r:id="rId9"/>
    <p:sldId id="4788" r:id="rId10"/>
    <p:sldId id="4790" r:id="rId11"/>
    <p:sldId id="4791" r:id="rId12"/>
    <p:sldId id="4783" r:id="rId13"/>
    <p:sldId id="4784" r:id="rId14"/>
    <p:sldId id="4785" r:id="rId15"/>
    <p:sldId id="4792" r:id="rId16"/>
    <p:sldId id="4793" r:id="rId17"/>
    <p:sldId id="275" r:id="rId18"/>
  </p:sldIdLst>
  <p:sldSz cx="12192000" cy="6858000"/>
  <p:notesSz cx="6858000" cy="9144000"/>
  <p:embeddedFontLst>
    <p:embeddedFont>
      <p:font typeface="Roboto" panose="020B0604020202020204" charset="0"/>
      <p:regular r:id="rId20"/>
      <p:bold r:id="rId21"/>
      <p:italic r:id="rId22"/>
      <p:boldItalic r:id="rId23"/>
    </p:embeddedFont>
    <p:embeddedFont>
      <p:font typeface="Roboto Light" panose="020B0604020202020204" charset="0"/>
      <p:regular r:id="rId24"/>
      <p:italic r:id="rId25"/>
    </p:embeddedFont>
    <p:embeddedFont>
      <p:font typeface="Calibri" panose="020F0502020204030204" pitchFamily="34" charset="0"/>
      <p:regular r:id="rId26"/>
      <p:bold r:id="rId27"/>
      <p:italic r:id="rId28"/>
      <p:boldItalic r:id="rId29"/>
    </p:embeddedFont>
    <p:embeddedFont>
      <p:font typeface="Roboto Medium" panose="020B0604020202020204"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9"/>
            <p14:sldId id="4782"/>
            <p14:sldId id="4787"/>
            <p14:sldId id="4788"/>
            <p14:sldId id="4790"/>
            <p14:sldId id="4791"/>
            <p14:sldId id="4783"/>
            <p14:sldId id="4784"/>
            <p14:sldId id="4785"/>
            <p14:sldId id="4792"/>
            <p14:sldId id="4793"/>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101" autoAdjust="0"/>
  </p:normalViewPr>
  <p:slideViewPr>
    <p:cSldViewPr snapToGrid="0" showGuides="1">
      <p:cViewPr varScale="1">
        <p:scale>
          <a:sx n="104" d="100"/>
          <a:sy n="104" d="100"/>
        </p:scale>
        <p:origin x="1032" y="108"/>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12/04/2023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17</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smtClean="0"/>
              <a:t>April 2023</a:t>
            </a:r>
            <a:endParaRPr lang="en-AU" dirty="0"/>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608811"/>
          </a:xfrm>
        </p:spPr>
        <p:txBody>
          <a:bodyPr/>
          <a:lstStyle/>
          <a:p>
            <a:pPr marL="285750" indent="-285750" algn="just">
              <a:buFont typeface="Arial" panose="020B0604020202020204" pitchFamily="34" charset="0"/>
              <a:buChar char="•"/>
            </a:pPr>
            <a:r>
              <a:rPr lang="en-US" sz="1600" dirty="0" smtClean="0"/>
              <a:t>Budget- </a:t>
            </a:r>
            <a:r>
              <a:rPr lang="en-US" sz="1600" dirty="0"/>
              <a:t>older </a:t>
            </a:r>
            <a:r>
              <a:rPr lang="en-US" sz="1600" dirty="0" smtClean="0"/>
              <a:t>families, mainstream- retirees, and mainstream- young singles/couples purchased </a:t>
            </a:r>
            <a:r>
              <a:rPr lang="en-US" sz="1600" dirty="0"/>
              <a:t>more chips as compared to the rest of the segments</a:t>
            </a:r>
            <a:endParaRPr lang="en-AU" sz="1600"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150" t="27262" r="21579" b="26375"/>
          <a:stretch/>
        </p:blipFill>
        <p:spPr>
          <a:xfrm>
            <a:off x="1931658" y="1062182"/>
            <a:ext cx="9744917" cy="4682836"/>
          </a:xfrm>
          <a:prstGeom prst="rect">
            <a:avLst/>
          </a:prstGeom>
        </p:spPr>
      </p:pic>
    </p:spTree>
    <p:extLst>
      <p:ext uri="{BB962C8B-B14F-4D97-AF65-F5344CB8AC3E}">
        <p14:creationId xmlns:p14="http://schemas.microsoft.com/office/powerpoint/2010/main" val="169650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608811"/>
          </a:xfrm>
        </p:spPr>
        <p:txBody>
          <a:bodyPr/>
          <a:lstStyle/>
          <a:p>
            <a:pPr marL="285750" indent="-285750" algn="just">
              <a:buFont typeface="Arial" panose="020B0604020202020204" pitchFamily="34" charset="0"/>
              <a:buChar char="•"/>
            </a:pPr>
            <a:r>
              <a:rPr lang="en-US" sz="1600" dirty="0"/>
              <a:t>Mainstream - young singles/couples and mainstream – mid-age singles/couples are more willing to pay more per packet of chips compared to other customer segments.</a:t>
            </a:r>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5711" t="29058" r="20753" b="19192"/>
          <a:stretch/>
        </p:blipFill>
        <p:spPr>
          <a:xfrm>
            <a:off x="1847273" y="1062182"/>
            <a:ext cx="9005454" cy="4896619"/>
          </a:xfrm>
          <a:prstGeom prst="rect">
            <a:avLst/>
          </a:prstGeom>
        </p:spPr>
      </p:pic>
    </p:spTree>
    <p:extLst>
      <p:ext uri="{BB962C8B-B14F-4D97-AF65-F5344CB8AC3E}">
        <p14:creationId xmlns:p14="http://schemas.microsoft.com/office/powerpoint/2010/main" val="13851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488738"/>
          </a:xfrm>
        </p:spPr>
        <p:txBody>
          <a:bodyPr/>
          <a:lstStyle/>
          <a:p>
            <a:pPr marL="285750" indent="-285750" algn="just">
              <a:buFont typeface="Arial" panose="020B0604020202020204" pitchFamily="34" charset="0"/>
              <a:buChar char="•"/>
            </a:pPr>
            <a:r>
              <a:rPr lang="en-AU" sz="1600" dirty="0">
                <a:ea typeface="Roboto Light" panose="02000000000000000000" pitchFamily="2" charset="0"/>
              </a:rPr>
              <a:t>Kettle, Doritos, and Smiths are the top 3 best selling chip brands</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6447" t="31344" r="23967" b="23600"/>
          <a:stretch/>
        </p:blipFill>
        <p:spPr>
          <a:xfrm>
            <a:off x="2118653" y="942108"/>
            <a:ext cx="9389856" cy="4904509"/>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299650"/>
            <a:ext cx="10479600" cy="1523212"/>
          </a:xfrm>
        </p:spPr>
        <p:txBody>
          <a:bodyPr/>
          <a:lstStyle/>
          <a:p>
            <a:pPr marL="285750" indent="-285750" algn="just">
              <a:buFont typeface="Arial" panose="020B0604020202020204" pitchFamily="34" charset="0"/>
              <a:buChar char="•"/>
            </a:pPr>
            <a:r>
              <a:rPr lang="en-US" sz="1400" dirty="0"/>
              <a:t>Trial store 77: Control store 233</a:t>
            </a:r>
          </a:p>
          <a:p>
            <a:pPr marL="285750" indent="-285750" algn="just">
              <a:buFont typeface="Arial" panose="020B0604020202020204" pitchFamily="34" charset="0"/>
              <a:buChar char="•"/>
            </a:pPr>
            <a:r>
              <a:rPr lang="en-US" sz="1400" dirty="0"/>
              <a:t>Trial store 86: Control store 155</a:t>
            </a:r>
          </a:p>
          <a:p>
            <a:pPr marL="285750" indent="-285750" algn="just">
              <a:buFont typeface="Arial" panose="020B0604020202020204" pitchFamily="34" charset="0"/>
              <a:buChar char="•"/>
            </a:pPr>
            <a:r>
              <a:rPr lang="en-US" sz="1400" dirty="0"/>
              <a:t>Trial store 88: Control store 40</a:t>
            </a:r>
          </a:p>
          <a:p>
            <a:pPr algn="just"/>
            <a:r>
              <a:rPr lang="en-US" sz="1400" dirty="0"/>
              <a:t>Both trial store 77 and 86 showed </a:t>
            </a:r>
            <a:r>
              <a:rPr lang="en-US" sz="1400" dirty="0" smtClean="0"/>
              <a:t>a significant </a:t>
            </a:r>
            <a:r>
              <a:rPr lang="en-US" sz="1400" dirty="0"/>
              <a:t>increase in </a:t>
            </a:r>
            <a:r>
              <a:rPr lang="en-US" sz="1400" dirty="0" smtClean="0"/>
              <a:t>total sales during the trial </a:t>
            </a:r>
            <a:r>
              <a:rPr lang="en-US" sz="1400" dirty="0"/>
              <a:t>period. But not for trial store 88. Perhaps the client knows if there's anything about trial 88 that differs </a:t>
            </a:r>
            <a:r>
              <a:rPr lang="en-US" sz="1400" dirty="0" smtClean="0"/>
              <a:t>from </a:t>
            </a:r>
            <a:r>
              <a:rPr lang="en-US" sz="1400" dirty="0"/>
              <a:t>the other two </a:t>
            </a:r>
            <a:r>
              <a:rPr lang="en-US" sz="1400" dirty="0" smtClean="0"/>
              <a:t>trials.</a:t>
            </a:r>
            <a:endParaRPr lang="en-US" sz="1400" dirty="0"/>
          </a:p>
          <a:p>
            <a:pPr algn="just"/>
            <a:endParaRPr lang="en-AU" sz="1400" dirty="0"/>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26345"/>
          <a:stretch/>
        </p:blipFill>
        <p:spPr>
          <a:xfrm>
            <a:off x="1196974" y="1976583"/>
            <a:ext cx="3467389" cy="311728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26753"/>
          <a:stretch/>
        </p:blipFill>
        <p:spPr>
          <a:xfrm>
            <a:off x="4817408" y="1976583"/>
            <a:ext cx="3448189" cy="3117282"/>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26091"/>
          <a:stretch/>
        </p:blipFill>
        <p:spPr>
          <a:xfrm>
            <a:off x="8368985" y="1976583"/>
            <a:ext cx="3521500" cy="3117282"/>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3655" t="32908" b="43892"/>
          <a:stretch/>
        </p:blipFill>
        <p:spPr>
          <a:xfrm>
            <a:off x="4817408" y="5247586"/>
            <a:ext cx="2215261" cy="1291759"/>
          </a:xfrm>
          <a:prstGeom prst="rect">
            <a:avLst/>
          </a:prstGeom>
        </p:spPr>
      </p:pic>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145207"/>
            <a:ext cx="10479600" cy="1532447"/>
          </a:xfrm>
        </p:spPr>
        <p:txBody>
          <a:bodyPr/>
          <a:lstStyle/>
          <a:p>
            <a:pPr marL="285750" indent="-285750" algn="just">
              <a:buFont typeface="Arial" panose="020B0604020202020204" pitchFamily="34" charset="0"/>
              <a:buChar char="•"/>
            </a:pPr>
            <a:r>
              <a:rPr lang="en-US" sz="1400" dirty="0"/>
              <a:t>Trial store 77: Control store 233</a:t>
            </a:r>
          </a:p>
          <a:p>
            <a:pPr marL="285750" indent="-285750" algn="just">
              <a:buFont typeface="Arial" panose="020B0604020202020204" pitchFamily="34" charset="0"/>
              <a:buChar char="•"/>
            </a:pPr>
            <a:r>
              <a:rPr lang="en-US" sz="1400" dirty="0"/>
              <a:t>Trial store 86: Control store 155</a:t>
            </a:r>
          </a:p>
          <a:p>
            <a:pPr marL="285750" indent="-285750" algn="just">
              <a:buFont typeface="Arial" panose="020B0604020202020204" pitchFamily="34" charset="0"/>
              <a:buChar char="•"/>
            </a:pPr>
            <a:r>
              <a:rPr lang="en-US" sz="1400" dirty="0"/>
              <a:t>Trial store 88: Control store 40</a:t>
            </a:r>
          </a:p>
          <a:p>
            <a:pPr algn="just"/>
            <a:r>
              <a:rPr lang="en-US" sz="1400" dirty="0"/>
              <a:t>Both trial store 77 and 86 showed a significant increase </a:t>
            </a:r>
            <a:r>
              <a:rPr lang="en-US" sz="1400" dirty="0" smtClean="0"/>
              <a:t>in the number of customers during </a:t>
            </a:r>
            <a:r>
              <a:rPr lang="en-US" sz="1400" dirty="0"/>
              <a:t>the trial period. But not for trial store 88. Perhaps the client knows if there's anything about trial 88 that differs from the other two trials.</a:t>
            </a:r>
          </a:p>
          <a:p>
            <a:pPr algn="just"/>
            <a:endParaRPr lang="en-AU" sz="1400" dirty="0"/>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7416"/>
          <a:stretch/>
        </p:blipFill>
        <p:spPr>
          <a:xfrm>
            <a:off x="1196975" y="1822861"/>
            <a:ext cx="3439193" cy="3158837"/>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26742"/>
          <a:stretch/>
        </p:blipFill>
        <p:spPr>
          <a:xfrm>
            <a:off x="4823546" y="1822862"/>
            <a:ext cx="3513480" cy="315883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r="26066"/>
          <a:stretch/>
        </p:blipFill>
        <p:spPr>
          <a:xfrm>
            <a:off x="8481144" y="1822861"/>
            <a:ext cx="3545907" cy="3158837"/>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73815" t="33524" b="45946"/>
          <a:stretch/>
        </p:blipFill>
        <p:spPr>
          <a:xfrm>
            <a:off x="4823546" y="4981698"/>
            <a:ext cx="2067407" cy="1080654"/>
          </a:xfrm>
          <a:prstGeom prst="rect">
            <a:avLst/>
          </a:prstGeom>
        </p:spPr>
      </p:pic>
    </p:spTree>
    <p:extLst>
      <p:ext uri="{BB962C8B-B14F-4D97-AF65-F5344CB8AC3E}">
        <p14:creationId xmlns:p14="http://schemas.microsoft.com/office/powerpoint/2010/main" val="106347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sp>
        <p:nvSpPr>
          <p:cNvPr id="8" name="Text Placeholder 7"/>
          <p:cNvSpPr>
            <a:spLocks noGrp="1"/>
          </p:cNvSpPr>
          <p:nvPr>
            <p:ph type="body" sz="quarter" idx="10"/>
          </p:nvPr>
        </p:nvSpPr>
        <p:spPr>
          <a:xfrm>
            <a:off x="1196975" y="453371"/>
            <a:ext cx="10479600" cy="525684"/>
          </a:xfrm>
        </p:spPr>
        <p:txBody>
          <a:bodyPr/>
          <a:lstStyle/>
          <a:p>
            <a:pPr algn="ctr"/>
            <a:r>
              <a:rPr lang="en-US" sz="2800" b="1" dirty="0" smtClean="0"/>
              <a:t>Conclusions</a:t>
            </a:r>
            <a:endParaRPr lang="en-US" sz="2800" b="1" dirty="0"/>
          </a:p>
        </p:txBody>
      </p:sp>
      <p:sp>
        <p:nvSpPr>
          <p:cNvPr id="14" name="TextBox 13">
            <a:extLst>
              <a:ext uri="{FF2B5EF4-FFF2-40B4-BE49-F238E27FC236}">
                <a16:creationId xmlns:a16="http://schemas.microsoft.com/office/drawing/2014/main" id="{2DE1E818-2063-4630-ACA9-E4E84E9457C6}"/>
              </a:ext>
            </a:extLst>
          </p:cNvPr>
          <p:cNvSpPr txBox="1"/>
          <p:nvPr/>
        </p:nvSpPr>
        <p:spPr>
          <a:xfrm>
            <a:off x="1274618" y="979055"/>
            <a:ext cx="9775825" cy="1169551"/>
          </a:xfrm>
          <a:prstGeom prst="rect">
            <a:avLst/>
          </a:prstGeom>
          <a:noFill/>
        </p:spPr>
        <p:txBody>
          <a:bodyPr wrap="square">
            <a:spAutoFit/>
          </a:bodyPr>
          <a:lstStyle/>
          <a:p>
            <a:pPr marL="285750" indent="-285750" algn="just">
              <a:buFont typeface="Arial" panose="020B0604020202020204" pitchFamily="34" charset="0"/>
              <a:buChar char="•"/>
            </a:pPr>
            <a:r>
              <a:rPr lang="en-US" sz="1400" b="0" i="0" dirty="0">
                <a:solidFill>
                  <a:srgbClr val="000000"/>
                </a:solidFill>
                <a:effectLst/>
                <a:latin typeface="+mj-lt"/>
              </a:rPr>
              <a:t>We've found control stores 233, 155</a:t>
            </a:r>
            <a:r>
              <a:rPr lang="en-US" sz="1400" b="0" i="0" dirty="0" smtClean="0">
                <a:solidFill>
                  <a:srgbClr val="000000"/>
                </a:solidFill>
                <a:effectLst/>
                <a:latin typeface="+mj-lt"/>
              </a:rPr>
              <a:t>, and 40 </a:t>
            </a:r>
            <a:r>
              <a:rPr lang="en-US" sz="1400" b="0" i="0" dirty="0">
                <a:solidFill>
                  <a:srgbClr val="000000"/>
                </a:solidFill>
                <a:effectLst/>
                <a:latin typeface="+mj-lt"/>
              </a:rPr>
              <a:t>for trial stores 77, </a:t>
            </a:r>
            <a:r>
              <a:rPr lang="en-US" sz="1400" b="0" i="0" dirty="0" smtClean="0">
                <a:solidFill>
                  <a:srgbClr val="000000"/>
                </a:solidFill>
                <a:effectLst/>
                <a:latin typeface="+mj-lt"/>
              </a:rPr>
              <a:t>86, </a:t>
            </a:r>
            <a:r>
              <a:rPr lang="en-US" sz="1400" b="0" i="0" dirty="0">
                <a:solidFill>
                  <a:srgbClr val="000000"/>
                </a:solidFill>
                <a:effectLst/>
                <a:latin typeface="+mj-lt"/>
              </a:rPr>
              <a:t>and 88 respectively.</a:t>
            </a:r>
          </a:p>
          <a:p>
            <a:pPr marL="285750" indent="-285750" algn="just">
              <a:buFont typeface="Arial" panose="020B0604020202020204" pitchFamily="34" charset="0"/>
              <a:buChar char="•"/>
            </a:pPr>
            <a:r>
              <a:rPr lang="en-US" sz="1400" b="0" i="0" dirty="0">
                <a:solidFill>
                  <a:srgbClr val="000000"/>
                </a:solidFill>
                <a:effectLst/>
                <a:latin typeface="+mj-lt"/>
              </a:rPr>
              <a:t>The results for trial stores 77 and 88 during the trial period show a significant difference in at least two of the three trial months but this is not the case for trial store 86. </a:t>
            </a:r>
          </a:p>
          <a:p>
            <a:pPr marL="285750" indent="-285750" algn="just">
              <a:buFont typeface="Arial" panose="020B0604020202020204" pitchFamily="34" charset="0"/>
              <a:buChar char="•"/>
            </a:pPr>
            <a:r>
              <a:rPr lang="en-US" sz="1400" b="0" i="0" dirty="0">
                <a:solidFill>
                  <a:srgbClr val="000000"/>
                </a:solidFill>
                <a:effectLst/>
                <a:latin typeface="+mj-lt"/>
              </a:rPr>
              <a:t>We can check with the client if the implementation of the trial was different in trial store 86 but overall, the trial shows a significant increase in sales.</a:t>
            </a:r>
          </a:p>
        </p:txBody>
      </p:sp>
      <p:sp>
        <p:nvSpPr>
          <p:cNvPr id="15" name="TextBox 14">
            <a:extLst>
              <a:ext uri="{FF2B5EF4-FFF2-40B4-BE49-F238E27FC236}">
                <a16:creationId xmlns:a16="http://schemas.microsoft.com/office/drawing/2014/main" id="{2DE1E818-2063-4630-ACA9-E4E84E9457C6}"/>
              </a:ext>
            </a:extLst>
          </p:cNvPr>
          <p:cNvSpPr txBox="1"/>
          <p:nvPr/>
        </p:nvSpPr>
        <p:spPr>
          <a:xfrm>
            <a:off x="1274618" y="3697096"/>
            <a:ext cx="9775825" cy="2031325"/>
          </a:xfrm>
          <a:prstGeom prst="rect">
            <a:avLst/>
          </a:prstGeom>
          <a:noFill/>
        </p:spPr>
        <p:txBody>
          <a:bodyPr wrap="square">
            <a:spAutoFit/>
          </a:bodyPr>
          <a:lstStyle/>
          <a:p>
            <a:pPr marL="285750" indent="-285750" algn="just">
              <a:buFont typeface="Arial" panose="020B0604020202020204" pitchFamily="34" charset="0"/>
              <a:buChar char="•"/>
            </a:pPr>
            <a:r>
              <a:rPr lang="en-US" sz="1400" b="0" i="0" dirty="0" smtClean="0">
                <a:solidFill>
                  <a:srgbClr val="000000"/>
                </a:solidFill>
                <a:effectLst/>
                <a:latin typeface="+mj-lt"/>
              </a:rPr>
              <a:t>The company can capitalize on the categories that generate the most sales like the budget- older families, mainstream- young singles/couples, and mainstream- retirees. </a:t>
            </a:r>
          </a:p>
          <a:p>
            <a:pPr marL="285750" indent="-285750" algn="just">
              <a:buFont typeface="Arial" panose="020B0604020202020204" pitchFamily="34" charset="0"/>
              <a:buChar char="•"/>
            </a:pPr>
            <a:r>
              <a:rPr lang="en-US" sz="1400" dirty="0" smtClean="0"/>
              <a:t>Midage </a:t>
            </a:r>
            <a:r>
              <a:rPr lang="en-US" sz="1400" dirty="0"/>
              <a:t>and young singles/couples are more likely to make impulse purchases and spend more per packet of </a:t>
            </a:r>
            <a:r>
              <a:rPr lang="en-US" sz="1400" dirty="0" smtClean="0"/>
              <a:t>chips. Mainstream </a:t>
            </a:r>
            <a:r>
              <a:rPr lang="en-US" sz="1400" dirty="0"/>
              <a:t>young singles/couples buy more Kettle, </a:t>
            </a:r>
            <a:r>
              <a:rPr lang="en-US" sz="1400" dirty="0" smtClean="0"/>
              <a:t>Doritos, </a:t>
            </a:r>
            <a:r>
              <a:rPr lang="en-US" sz="1400" dirty="0"/>
              <a:t>and Pringles chips than the rest of the chips. The Category Manager can increase visibility and impulse buying behavior by off-locating the top 3 chip brands and smaller packs of chips in discretionary spaces where young singles and couples </a:t>
            </a:r>
            <a:r>
              <a:rPr lang="en-US" sz="1400" dirty="0" smtClean="0"/>
              <a:t>frequent.</a:t>
            </a:r>
          </a:p>
          <a:p>
            <a:pPr marL="285750" indent="-285750" algn="just">
              <a:buFont typeface="Arial" panose="020B0604020202020204" pitchFamily="34" charset="0"/>
              <a:buChar char="•"/>
            </a:pPr>
            <a:r>
              <a:rPr lang="en-US" sz="1400" dirty="0"/>
              <a:t>Quantium can provide recommendations on these segments and measure the impact of the changes to placement.</a:t>
            </a:r>
            <a:r>
              <a:rPr lang="en-US" sz="1400" dirty="0">
                <a:solidFill>
                  <a:srgbClr val="000000"/>
                </a:solidFill>
              </a:rPr>
              <a:t> </a:t>
            </a:r>
          </a:p>
          <a:p>
            <a:pPr marL="285750" indent="-285750" algn="just">
              <a:buFont typeface="Arial" panose="020B0604020202020204" pitchFamily="34" charset="0"/>
              <a:buChar char="•"/>
            </a:pPr>
            <a:endParaRPr lang="en-US" sz="1400" b="0" i="0" dirty="0" smtClean="0">
              <a:solidFill>
                <a:srgbClr val="000000"/>
              </a:solidFill>
              <a:effectLst/>
              <a:latin typeface="+mj-lt"/>
            </a:endParaRPr>
          </a:p>
          <a:p>
            <a:pPr algn="just"/>
            <a:endParaRPr lang="en-US" sz="1400" dirty="0">
              <a:solidFill>
                <a:srgbClr val="000000"/>
              </a:solidFill>
              <a:latin typeface="+mj-lt"/>
            </a:endParaRPr>
          </a:p>
        </p:txBody>
      </p:sp>
      <p:sp>
        <p:nvSpPr>
          <p:cNvPr id="16" name="Text Placeholder 7"/>
          <p:cNvSpPr txBox="1">
            <a:spLocks/>
          </p:cNvSpPr>
          <p:nvPr/>
        </p:nvSpPr>
        <p:spPr>
          <a:xfrm>
            <a:off x="1196975" y="2660009"/>
            <a:ext cx="10479600" cy="525684"/>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b="1" dirty="0" smtClean="0"/>
              <a:t>Recommendations</a:t>
            </a:r>
            <a:endParaRPr lang="en-US" sz="2800" b="1" dirty="0"/>
          </a:p>
        </p:txBody>
      </p:sp>
    </p:spTree>
    <p:extLst>
      <p:ext uri="{BB962C8B-B14F-4D97-AF65-F5344CB8AC3E}">
        <p14:creationId xmlns:p14="http://schemas.microsoft.com/office/powerpoint/2010/main" val="32429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a:xfrm>
            <a:off x="1150795" y="260372"/>
            <a:ext cx="10588624" cy="824400"/>
          </a:xfrm>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50795" y="1415476"/>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14175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02</a:t>
            </a:r>
          </a:p>
        </p:txBody>
      </p:sp>
      <p:sp>
        <p:nvSpPr>
          <p:cNvPr id="5" name="TextBox 4">
            <a:extLst>
              <a:ext uri="{FF2B5EF4-FFF2-40B4-BE49-F238E27FC236}">
                <a16:creationId xmlns:a16="http://schemas.microsoft.com/office/drawing/2014/main" id="{736F57D6-777D-47CD-9A7C-C2F9BFD0AD6D}"/>
              </a:ext>
            </a:extLst>
          </p:cNvPr>
          <p:cNvSpPr txBox="1"/>
          <p:nvPr/>
        </p:nvSpPr>
        <p:spPr>
          <a:xfrm>
            <a:off x="1889406" y="1478362"/>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204645"/>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2</a:t>
            </a:r>
          </a:p>
        </p:txBody>
      </p:sp>
      <p:sp>
        <p:nvSpPr>
          <p:cNvPr id="7" name="TextBox 6">
            <a:extLst>
              <a:ext uri="{FF2B5EF4-FFF2-40B4-BE49-F238E27FC236}">
                <a16:creationId xmlns:a16="http://schemas.microsoft.com/office/drawing/2014/main" id="{7C949C27-3E05-4AA4-A1A8-5696F6F3C356}"/>
              </a:ext>
            </a:extLst>
          </p:cNvPr>
          <p:cNvSpPr txBox="1"/>
          <p:nvPr/>
        </p:nvSpPr>
        <p:spPr>
          <a:xfrm>
            <a:off x="4049404" y="1478363"/>
            <a:ext cx="7690015" cy="2169998"/>
          </a:xfrm>
          <a:prstGeom prst="rect">
            <a:avLst/>
          </a:prstGeom>
          <a:noFill/>
        </p:spPr>
        <p:txBody>
          <a:bodyPr wrap="square" lIns="0" tIns="0" rIns="0" bIns="0" rtlCol="0" anchor="t">
            <a:noAutofit/>
          </a:bodyPr>
          <a:lstStyle/>
          <a:p>
            <a:pPr marL="342900" indent="-342900" algn="just">
              <a:buFont typeface="+mj-lt"/>
              <a:buAutoNum type="arabicPeriod"/>
            </a:pPr>
            <a:r>
              <a:rPr lang="en-US" sz="1200" dirty="0"/>
              <a:t>Most sales were generated by Older singles/couples, </a:t>
            </a:r>
            <a:r>
              <a:rPr lang="en-US" sz="1200" dirty="0" smtClean="0"/>
              <a:t>retirees, </a:t>
            </a:r>
            <a:r>
              <a:rPr lang="en-US" sz="1200" dirty="0"/>
              <a:t>and older families, while the least sales were from new families</a:t>
            </a:r>
            <a:r>
              <a:rPr lang="en-US" sz="1200" dirty="0" smtClean="0"/>
              <a:t>.</a:t>
            </a:r>
          </a:p>
          <a:p>
            <a:pPr marL="342900" indent="-342900" algn="just">
              <a:buFont typeface="+mj-lt"/>
              <a:buAutoNum type="arabicPeriod"/>
            </a:pPr>
            <a:r>
              <a:rPr lang="en-US" sz="1200" dirty="0" smtClean="0"/>
              <a:t>Mainstream customers generated the most sales, </a:t>
            </a:r>
            <a:r>
              <a:rPr lang="en-US" sz="1200" dirty="0"/>
              <a:t>which we can attribute to the same customer segment having </a:t>
            </a:r>
            <a:r>
              <a:rPr lang="en-US" sz="1200" dirty="0" smtClean="0"/>
              <a:t>a majority </a:t>
            </a:r>
            <a:r>
              <a:rPr lang="en-US" sz="1200" dirty="0"/>
              <a:t>of the customers</a:t>
            </a:r>
            <a:r>
              <a:rPr lang="en-US" sz="1200" dirty="0" smtClean="0"/>
              <a:t>.</a:t>
            </a:r>
          </a:p>
          <a:p>
            <a:pPr marL="342900" indent="-342900" algn="just">
              <a:buFont typeface="+mj-lt"/>
              <a:buAutoNum type="arabicPeriod"/>
            </a:pPr>
            <a:r>
              <a:rPr lang="en-AU" sz="1200" dirty="0" smtClean="0">
                <a:ea typeface="Roboto Light" panose="02000000000000000000" pitchFamily="2" charset="0"/>
              </a:rPr>
              <a:t>In combined customer segments, </a:t>
            </a:r>
            <a:r>
              <a:rPr lang="en-US" sz="1200" dirty="0" smtClean="0"/>
              <a:t>Budget-older families</a:t>
            </a:r>
            <a:r>
              <a:rPr lang="en-US" sz="1200" dirty="0"/>
              <a:t>, </a:t>
            </a:r>
            <a:r>
              <a:rPr lang="en-US" sz="1200" dirty="0" smtClean="0"/>
              <a:t>mainstream- young couples/singles, </a:t>
            </a:r>
            <a:r>
              <a:rPr lang="en-US" sz="1200" dirty="0"/>
              <a:t>and mainstream- retirees generated the most sales while </a:t>
            </a:r>
            <a:r>
              <a:rPr lang="en-US" sz="1200" dirty="0" smtClean="0"/>
              <a:t>premium-new </a:t>
            </a:r>
            <a:r>
              <a:rPr lang="en-US" sz="1200" dirty="0"/>
              <a:t>families generated the least sales</a:t>
            </a:r>
            <a:r>
              <a:rPr lang="en-US" sz="1200" dirty="0" smtClean="0"/>
              <a:t>.</a:t>
            </a:r>
          </a:p>
          <a:p>
            <a:pPr marL="342900" indent="-342900" algn="just">
              <a:buFont typeface="+mj-lt"/>
              <a:buAutoNum type="arabicPeriod"/>
            </a:pPr>
            <a:r>
              <a:rPr lang="en-US" sz="1200" dirty="0"/>
              <a:t>Older singles/couples, older </a:t>
            </a:r>
            <a:r>
              <a:rPr lang="en-US" sz="1200" dirty="0" smtClean="0"/>
              <a:t>families, </a:t>
            </a:r>
            <a:r>
              <a:rPr lang="en-US" sz="1200" dirty="0"/>
              <a:t>and retirees purchased more chips as compared to the rest of the </a:t>
            </a:r>
            <a:r>
              <a:rPr lang="en-US" sz="1200" dirty="0" smtClean="0"/>
              <a:t>segments.</a:t>
            </a:r>
          </a:p>
          <a:p>
            <a:pPr marL="342900" indent="-342900" algn="just">
              <a:buFont typeface="+mj-lt"/>
              <a:buAutoNum type="arabicPeriod"/>
            </a:pPr>
            <a:r>
              <a:rPr lang="en-US" sz="1200" dirty="0"/>
              <a:t>M</a:t>
            </a:r>
            <a:r>
              <a:rPr lang="en-US" sz="1200" dirty="0" smtClean="0"/>
              <a:t>ainstream </a:t>
            </a:r>
            <a:r>
              <a:rPr lang="en-US" sz="1200" dirty="0"/>
              <a:t>- young singles/couples and mainstream </a:t>
            </a:r>
            <a:r>
              <a:rPr lang="en-US" sz="1200" dirty="0" smtClean="0"/>
              <a:t>– mid-age </a:t>
            </a:r>
            <a:r>
              <a:rPr lang="en-US" sz="1200" dirty="0"/>
              <a:t>singles/couples are more willing to pay more per packet of chips compared </a:t>
            </a:r>
            <a:r>
              <a:rPr lang="en-US" sz="1200" dirty="0" smtClean="0"/>
              <a:t>to other customer segments.</a:t>
            </a:r>
          </a:p>
          <a:p>
            <a:pPr marL="342900" indent="-342900" algn="just">
              <a:buFont typeface="+mj-lt"/>
              <a:buAutoNum type="arabicPeriod"/>
            </a:pPr>
            <a:r>
              <a:rPr lang="en-AU" sz="1200" dirty="0" smtClean="0">
                <a:ea typeface="Roboto Light" panose="02000000000000000000" pitchFamily="2" charset="0"/>
              </a:rPr>
              <a:t>Kettle, Doritos, and Smiths are the top 3 best selling chip brands</a:t>
            </a:r>
            <a:endParaRPr lang="en-AU" sz="1200" dirty="0">
              <a:ea typeface="Roboto Light" panose="02000000000000000000" pitchFamily="2" charset="0"/>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4049405" y="4204646"/>
            <a:ext cx="7690014" cy="1718742"/>
          </a:xfrm>
          <a:prstGeom prst="rect">
            <a:avLst/>
          </a:prstGeom>
          <a:noFill/>
        </p:spPr>
        <p:txBody>
          <a:bodyPr wrap="square" lIns="0" tIns="0" rIns="0" bIns="0" rtlCol="0" anchor="t">
            <a:noAutofit/>
          </a:bodyPr>
          <a:lstStyle/>
          <a:p>
            <a:pPr marL="228600" indent="-228600" algn="just">
              <a:buFont typeface="+mj-lt"/>
              <a:buAutoNum type="arabicPeriod"/>
            </a:pPr>
            <a:r>
              <a:rPr lang="en-US" sz="1200" dirty="0"/>
              <a:t>One control store was selected for each trial store and the values of metrics were compared in trial and </a:t>
            </a:r>
            <a:r>
              <a:rPr lang="en-US" sz="1200" dirty="0" smtClean="0"/>
              <a:t>pre-trial periods.</a:t>
            </a:r>
            <a:r>
              <a:rPr lang="en-US" sz="1200" dirty="0" smtClean="0">
                <a:solidFill>
                  <a:srgbClr val="000000"/>
                </a:solidFill>
              </a:rPr>
              <a:t> </a:t>
            </a:r>
          </a:p>
          <a:p>
            <a:pPr marL="228600" indent="-228600" algn="just">
              <a:buFont typeface="+mj-lt"/>
              <a:buAutoNum type="arabicPeriod"/>
            </a:pPr>
            <a:r>
              <a:rPr lang="en-AU" sz="1200" dirty="0">
                <a:ea typeface="Roboto Light" panose="02000000000000000000" pitchFamily="2" charset="0"/>
              </a:rPr>
              <a:t>Trial stores 77 and 86 have </a:t>
            </a:r>
            <a:r>
              <a:rPr lang="en-AU" sz="1200" dirty="0" smtClean="0">
                <a:ea typeface="Roboto Light" panose="02000000000000000000" pitchFamily="2" charset="0"/>
              </a:rPr>
              <a:t>a significant </a:t>
            </a:r>
            <a:r>
              <a:rPr lang="en-AU" sz="1200" dirty="0">
                <a:ea typeface="Roboto Light" panose="02000000000000000000" pitchFamily="2" charset="0"/>
              </a:rPr>
              <a:t>increase in total sales and </a:t>
            </a:r>
            <a:r>
              <a:rPr lang="en-AU" sz="1200" dirty="0" smtClean="0">
                <a:ea typeface="Roboto Light" panose="02000000000000000000" pitchFamily="2" charset="0"/>
              </a:rPr>
              <a:t>the number </a:t>
            </a:r>
            <a:r>
              <a:rPr lang="en-AU" sz="1200" dirty="0">
                <a:ea typeface="Roboto Light" panose="02000000000000000000" pitchFamily="2" charset="0"/>
              </a:rPr>
              <a:t>of customers during </a:t>
            </a:r>
            <a:r>
              <a:rPr lang="en-AU" sz="1200" dirty="0" smtClean="0">
                <a:ea typeface="Roboto Light" panose="02000000000000000000" pitchFamily="2" charset="0"/>
              </a:rPr>
              <a:t>the trial </a:t>
            </a:r>
            <a:r>
              <a:rPr lang="en-AU" sz="1200" dirty="0">
                <a:ea typeface="Roboto Light" panose="02000000000000000000" pitchFamily="2" charset="0"/>
              </a:rPr>
              <a:t>as compared to </a:t>
            </a:r>
            <a:r>
              <a:rPr lang="en-AU" sz="1200" dirty="0" smtClean="0">
                <a:ea typeface="Roboto Light" panose="02000000000000000000" pitchFamily="2" charset="0"/>
              </a:rPr>
              <a:t>the control stores.</a:t>
            </a:r>
          </a:p>
          <a:p>
            <a:pPr marL="228600" indent="-228600" algn="just">
              <a:buFont typeface="+mj-lt"/>
              <a:buAutoNum type="arabicPeriod"/>
            </a:pPr>
            <a:r>
              <a:rPr lang="en-US" sz="1200" dirty="0"/>
              <a:t>Trial stores 77 and 86 </a:t>
            </a:r>
            <a:r>
              <a:rPr lang="en-US" sz="1200" dirty="0" smtClean="0"/>
              <a:t>showed </a:t>
            </a:r>
            <a:r>
              <a:rPr lang="en-US" sz="1200" dirty="0"/>
              <a:t>a significant increase in total sales and </a:t>
            </a:r>
            <a:r>
              <a:rPr lang="en-US" sz="1200" dirty="0" smtClean="0"/>
              <a:t>the number </a:t>
            </a:r>
            <a:r>
              <a:rPr lang="en-US" sz="1200" dirty="0"/>
              <a:t>of customers during the three-month trial </a:t>
            </a:r>
            <a:r>
              <a:rPr lang="en-US" sz="1200" dirty="0" smtClean="0"/>
              <a:t>period unlike trial store 88 which did not show significant improvement in performance during the trial period compared to its control store.</a:t>
            </a:r>
            <a:endParaRPr lang="en-AU" sz="1200" dirty="0">
              <a:ea typeface="Roboto Light" panose="02000000000000000000" pitchFamily="2" charset="0"/>
            </a:endParaRPr>
          </a:p>
          <a:p>
            <a:pPr marL="228600" indent="-228600" algn="just">
              <a:buFont typeface="+mj-lt"/>
              <a:buAutoNum type="arabicPeriod"/>
            </a:pPr>
            <a:endParaRPr lang="en-US" sz="1200" dirty="0">
              <a:solidFill>
                <a:srgbClr val="000000"/>
              </a:solidFill>
            </a:endParaRPr>
          </a:p>
          <a:p>
            <a:pPr algn="just"/>
            <a:endParaRPr lang="en-AU" sz="1200" dirty="0">
              <a:ea typeface="Roboto Light" panose="02000000000000000000" pitchFamily="2"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79600" cy="488739"/>
          </a:xfrm>
        </p:spPr>
        <p:txBody>
          <a:bodyPr/>
          <a:lstStyle/>
          <a:p>
            <a:pPr marL="285750" indent="-285750" algn="just">
              <a:buFont typeface="Arial" panose="020B0604020202020204" pitchFamily="34" charset="0"/>
              <a:buChar char="•"/>
            </a:pPr>
            <a:r>
              <a:rPr lang="en-US" sz="1600" dirty="0" smtClean="0">
                <a:latin typeface="Roboto" panose="020B0604020202020204" charset="0"/>
                <a:ea typeface="Roboto" panose="020B0604020202020204" charset="0"/>
              </a:rPr>
              <a:t>Retirees, older singles/couples, and young singles/couples were the top 3 in number of customers.</a:t>
            </a:r>
            <a:endParaRPr lang="en-AU" sz="1600" dirty="0">
              <a:latin typeface="Roboto" panose="020B0604020202020204" charset="0"/>
              <a:ea typeface="Roboto" panose="020B0604020202020204" charset="0"/>
            </a:endParaRP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36" t="24036" r="44903" b="15197"/>
          <a:stretch/>
        </p:blipFill>
        <p:spPr>
          <a:xfrm>
            <a:off x="2715490" y="979052"/>
            <a:ext cx="7230359" cy="5052292"/>
          </a:xfrm>
          <a:prstGeom prst="rect">
            <a:avLst/>
          </a:prstGeom>
        </p:spPr>
      </p:pic>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79600" cy="488739"/>
          </a:xfrm>
        </p:spPr>
        <p:txBody>
          <a:bodyPr/>
          <a:lstStyle/>
          <a:p>
            <a:pPr marL="285750" indent="-285750" algn="just">
              <a:buFont typeface="Arial" panose="020B0604020202020204" pitchFamily="34" charset="0"/>
              <a:buChar char="•"/>
            </a:pPr>
            <a:r>
              <a:rPr lang="en-US" sz="1600" dirty="0" smtClean="0">
                <a:latin typeface="Roboto" panose="020B0604020202020204" charset="0"/>
                <a:ea typeface="Roboto" panose="020B0604020202020204" charset="0"/>
              </a:rPr>
              <a:t>The customer numbers in terms of purchasing behaviors are fairly distributed with mainstream customers being the majority.</a:t>
            </a:r>
            <a:endParaRPr lang="en-AU" sz="1600" dirty="0">
              <a:latin typeface="Roboto" panose="020B0604020202020204" charset="0"/>
              <a:ea typeface="Roboto" panose="020B0604020202020204" charset="0"/>
            </a:endParaRP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170" t="37548" r="47567" b="23925"/>
          <a:stretch/>
        </p:blipFill>
        <p:spPr>
          <a:xfrm>
            <a:off x="3371279" y="942109"/>
            <a:ext cx="5887635" cy="4858327"/>
          </a:xfrm>
          <a:prstGeom prst="rect">
            <a:avLst/>
          </a:prstGeom>
        </p:spPr>
      </p:pic>
    </p:spTree>
    <p:extLst>
      <p:ext uri="{BB962C8B-B14F-4D97-AF65-F5344CB8AC3E}">
        <p14:creationId xmlns:p14="http://schemas.microsoft.com/office/powerpoint/2010/main" val="35448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608811"/>
          </a:xfrm>
        </p:spPr>
        <p:txBody>
          <a:bodyPr/>
          <a:lstStyle/>
          <a:p>
            <a:pPr marL="285750" indent="-285750" algn="just">
              <a:buFont typeface="Arial" panose="020B0604020202020204" pitchFamily="34" charset="0"/>
              <a:buChar char="•"/>
            </a:pPr>
            <a:r>
              <a:rPr lang="en-US" sz="1600" dirty="0"/>
              <a:t>Most sales were generated by </a:t>
            </a:r>
            <a:r>
              <a:rPr lang="en-US" sz="1600" dirty="0" smtClean="0"/>
              <a:t>older </a:t>
            </a:r>
            <a:r>
              <a:rPr lang="en-US" sz="1600" dirty="0"/>
              <a:t>singles/couples, </a:t>
            </a:r>
            <a:r>
              <a:rPr lang="en-US" sz="1600" dirty="0" smtClean="0"/>
              <a:t>retirees, </a:t>
            </a:r>
            <a:r>
              <a:rPr lang="en-US" sz="1600" dirty="0"/>
              <a:t>and older families, while the least sales were from new families.</a:t>
            </a:r>
            <a:endParaRPr lang="en-AU" sz="1600"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835" t="26120" r="20936" b="13968"/>
          <a:stretch/>
        </p:blipFill>
        <p:spPr>
          <a:xfrm>
            <a:off x="2272157" y="1062181"/>
            <a:ext cx="8262516" cy="4867564"/>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608811"/>
          </a:xfrm>
        </p:spPr>
        <p:txBody>
          <a:bodyPr/>
          <a:lstStyle/>
          <a:p>
            <a:pPr marL="285750" indent="-285750" algn="just">
              <a:buFont typeface="Arial" panose="020B0604020202020204" pitchFamily="34" charset="0"/>
              <a:buChar char="•"/>
            </a:pPr>
            <a:r>
              <a:rPr lang="en-US" sz="1600" dirty="0"/>
              <a:t>Budget-older families, mainstream- young couples/singles, and mainstream- retirees generated the most sales while premium-new families generated the least sales.</a:t>
            </a:r>
          </a:p>
          <a:p>
            <a:pPr algn="just"/>
            <a:endParaRPr lang="en-AU" sz="1600"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5161" t="38363" r="21212" b="16906"/>
          <a:stretch/>
        </p:blipFill>
        <p:spPr>
          <a:xfrm>
            <a:off x="1555662" y="1062181"/>
            <a:ext cx="10020306" cy="4701309"/>
          </a:xfrm>
          <a:prstGeom prst="rect">
            <a:avLst/>
          </a:prstGeom>
        </p:spPr>
      </p:pic>
    </p:spTree>
    <p:extLst>
      <p:ext uri="{BB962C8B-B14F-4D97-AF65-F5344CB8AC3E}">
        <p14:creationId xmlns:p14="http://schemas.microsoft.com/office/powerpoint/2010/main" val="3246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608811"/>
          </a:xfrm>
        </p:spPr>
        <p:txBody>
          <a:bodyPr/>
          <a:lstStyle/>
          <a:p>
            <a:pPr marL="285750" indent="-285750" algn="just">
              <a:buFont typeface="Arial" panose="020B0604020202020204" pitchFamily="34" charset="0"/>
              <a:buChar char="•"/>
            </a:pPr>
            <a:r>
              <a:rPr lang="en-US" sz="1600" dirty="0"/>
              <a:t>M</a:t>
            </a:r>
            <a:r>
              <a:rPr lang="en-US" sz="1600" dirty="0" smtClean="0"/>
              <a:t>ainstream- </a:t>
            </a:r>
            <a:r>
              <a:rPr lang="en-US" sz="1600" dirty="0"/>
              <a:t>young couples/singles</a:t>
            </a:r>
            <a:r>
              <a:rPr lang="en-US" sz="1600" dirty="0" smtClean="0"/>
              <a:t>, </a:t>
            </a:r>
            <a:r>
              <a:rPr lang="en-US" sz="1600" dirty="0"/>
              <a:t>mainstream- </a:t>
            </a:r>
            <a:r>
              <a:rPr lang="en-US" sz="1600" dirty="0" smtClean="0"/>
              <a:t>retirees, and budget-older families segments had the highest number of customers.</a:t>
            </a:r>
            <a:endParaRPr lang="en-AU" sz="1600"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794" t="26120" r="20936" b="27517"/>
          <a:stretch/>
        </p:blipFill>
        <p:spPr>
          <a:xfrm>
            <a:off x="2064447" y="1062181"/>
            <a:ext cx="9684208" cy="4653663"/>
          </a:xfrm>
          <a:prstGeom prst="rect">
            <a:avLst/>
          </a:prstGeom>
        </p:spPr>
      </p:pic>
    </p:spTree>
    <p:extLst>
      <p:ext uri="{BB962C8B-B14F-4D97-AF65-F5344CB8AC3E}">
        <p14:creationId xmlns:p14="http://schemas.microsoft.com/office/powerpoint/2010/main" val="179731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6537</TotalTime>
  <Words>973</Words>
  <Application>Microsoft Office PowerPoint</Application>
  <PresentationFormat>Widescreen</PresentationFormat>
  <Paragraphs>62</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Roboto</vt:lpstr>
      <vt:lpstr>Roboto Light</vt:lpstr>
      <vt:lpstr>Calibri</vt:lpstr>
      <vt:lpstr>Roboto Medium</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DELL</cp:lastModifiedBy>
  <cp:revision>481</cp:revision>
  <dcterms:created xsi:type="dcterms:W3CDTF">2018-02-07T23:23:24Z</dcterms:created>
  <dcterms:modified xsi:type="dcterms:W3CDTF">2023-04-12T16:43:29Z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